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4" r:id="rId8"/>
    <p:sldId id="265" r:id="rId9"/>
    <p:sldId id="261" r:id="rId10"/>
    <p:sldId id="263" r:id="rId11"/>
  </p:sldIdLst>
  <p:sldSz cx="9144000" cy="6858000" type="screen4x3"/>
  <p:notesSz cx="6797675" cy="9926638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vijetli stil 3 - Isticanj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Bez stila, s rešetkom tablice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 smtClean="0"/>
              <a:t>Kliknite da biste uredili stil podnaslova matrice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dirty="0" smtClean="0"/>
              <a:t>Kliknite da biste uredili stilove teksta matrice</a:t>
            </a:r>
          </a:p>
          <a:p>
            <a:pPr lvl="1"/>
            <a:r>
              <a:rPr lang="hr-HR" dirty="0" smtClean="0"/>
              <a:t>Druga razina</a:t>
            </a:r>
          </a:p>
          <a:p>
            <a:pPr lvl="2"/>
            <a:r>
              <a:rPr lang="hr-HR" dirty="0" smtClean="0"/>
              <a:t>Treća razina</a:t>
            </a:r>
          </a:p>
          <a:p>
            <a:pPr lvl="3"/>
            <a:r>
              <a:rPr lang="hr-HR" dirty="0" smtClean="0"/>
              <a:t>Četvrta razina</a:t>
            </a:r>
          </a:p>
          <a:p>
            <a:pPr lvl="4"/>
            <a:r>
              <a:rPr lang="hr-HR" dirty="0" smtClean="0"/>
              <a:t>Peta razina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ka 7" descr="pozadina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Kliknite da biste uredili stil naslova matrice</a:t>
            </a:r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1A071-2A74-455A-A49A-8BB21E4AC2F6}" type="datetimeFigureOut">
              <a:rPr lang="sr-Latn-CS" smtClean="0"/>
              <a:pPr/>
              <a:t>6.5.2018.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DD72BF-B849-4E00-8E72-529104776363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470025"/>
          </a:xfrm>
        </p:spPr>
        <p:txBody>
          <a:bodyPr/>
          <a:lstStyle/>
          <a:p>
            <a:r>
              <a:rPr lang="hr-HR" b="1" dirty="0" smtClean="0"/>
              <a:t>Pogodbene (kondicionalne) rečenice</a:t>
            </a:r>
            <a:endParaRPr lang="hr-HR" b="1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Barbara i Franz\Desktop\handshake-de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204864"/>
            <a:ext cx="4248472" cy="24482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Teoretski dio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hr-HR" dirty="0" smtClean="0"/>
              <a:t>veznici:</a:t>
            </a:r>
          </a:p>
          <a:p>
            <a:r>
              <a:rPr lang="hr-HR" b="1" dirty="0" smtClean="0"/>
              <a:t>si</a:t>
            </a:r>
            <a:r>
              <a:rPr lang="hr-HR" dirty="0" smtClean="0"/>
              <a:t> – ako,kad, da </a:t>
            </a:r>
          </a:p>
          <a:p>
            <a:r>
              <a:rPr lang="hr-HR" b="1" dirty="0" smtClean="0"/>
              <a:t>nisi</a:t>
            </a:r>
            <a:r>
              <a:rPr lang="hr-HR" dirty="0" smtClean="0"/>
              <a:t> – ako ne,kad ne, da ne</a:t>
            </a:r>
          </a:p>
          <a:p>
            <a:pPr>
              <a:buFont typeface="Wingdings" pitchFamily="2" charset="2"/>
              <a:buChar char="Ø"/>
            </a:pPr>
            <a:r>
              <a:rPr lang="hr-HR" dirty="0" smtClean="0"/>
              <a:t>nazivi za dijelove rečenice:</a:t>
            </a:r>
          </a:p>
          <a:p>
            <a:r>
              <a:rPr lang="hr-HR" b="1" dirty="0" err="1" smtClean="0"/>
              <a:t>prótaza</a:t>
            </a:r>
            <a:r>
              <a:rPr lang="hr-HR" dirty="0" smtClean="0"/>
              <a:t> – pogodbena/zavisna rečenica</a:t>
            </a:r>
          </a:p>
          <a:p>
            <a:r>
              <a:rPr lang="hr-HR" b="1" smtClean="0"/>
              <a:t>apódoza</a:t>
            </a:r>
            <a:r>
              <a:rPr lang="hr-HR" smtClean="0"/>
              <a:t> </a:t>
            </a:r>
            <a:r>
              <a:rPr lang="hr-HR" dirty="0" smtClean="0"/>
              <a:t>– glavna rečenica</a:t>
            </a:r>
          </a:p>
          <a:p>
            <a:pPr>
              <a:buFont typeface="Wingdings" pitchFamily="2" charset="2"/>
              <a:buChar char="Ø"/>
            </a:pPr>
            <a:endParaRPr lang="hr-HR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Podjela pogodbenih rečenica</a:t>
            </a:r>
            <a:endParaRPr lang="hr-HR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 smtClean="0"/>
              <a:t>realne pogodbe </a:t>
            </a:r>
            <a:r>
              <a:rPr lang="hr-HR" dirty="0" smtClean="0"/>
              <a:t>– izriču ostvarivu/stvarnu pogodbu</a:t>
            </a:r>
          </a:p>
          <a:p>
            <a:r>
              <a:rPr lang="hr-HR" b="1" dirty="0" smtClean="0"/>
              <a:t>potencijalne pogodbe </a:t>
            </a:r>
            <a:r>
              <a:rPr lang="hr-HR" dirty="0" smtClean="0"/>
              <a:t>– izriču moguću pogodbu (može imati više ishoda)</a:t>
            </a:r>
          </a:p>
          <a:p>
            <a:r>
              <a:rPr lang="hr-HR" b="1" dirty="0" smtClean="0"/>
              <a:t>irealne pogodbe </a:t>
            </a:r>
            <a:r>
              <a:rPr lang="hr-HR" dirty="0" smtClean="0"/>
              <a:t>– izriču neostvarivu/nestvarnu pogodbu</a:t>
            </a:r>
          </a:p>
          <a:p>
            <a:pPr>
              <a:buNone/>
            </a:pPr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Realne pogodbene rečenice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u njima su indikativi i imperativi kao glagolski načini (NE </a:t>
            </a:r>
            <a:r>
              <a:rPr lang="hr-HR" dirty="0" err="1" smtClean="0"/>
              <a:t>konjunktivi</a:t>
            </a:r>
            <a:r>
              <a:rPr lang="hr-HR" dirty="0" smtClean="0"/>
              <a:t>)</a:t>
            </a:r>
          </a:p>
          <a:p>
            <a:r>
              <a:rPr lang="hr-HR" dirty="0" smtClean="0"/>
              <a:t>veznici si/nisi – ako/ </a:t>
            </a:r>
            <a:r>
              <a:rPr lang="hr-HR" dirty="0" err="1" smtClean="0"/>
              <a:t>ako</a:t>
            </a:r>
            <a:r>
              <a:rPr lang="hr-HR" dirty="0" smtClean="0"/>
              <a:t> ne</a:t>
            </a:r>
          </a:p>
          <a:p>
            <a:pPr>
              <a:buNone/>
            </a:pPr>
            <a:r>
              <a:rPr lang="hr-HR" dirty="0" smtClean="0"/>
              <a:t>Ako učiš, znaš.</a:t>
            </a:r>
          </a:p>
          <a:p>
            <a:pPr>
              <a:buNone/>
            </a:pPr>
            <a:r>
              <a:rPr lang="hr-HR" dirty="0" smtClean="0"/>
              <a:t>Ako budeš učio, znat ćeš.</a:t>
            </a:r>
            <a:endParaRPr lang="hr-HR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Potencijalne pogodbene rečenice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u njima se koriste </a:t>
            </a:r>
            <a:r>
              <a:rPr lang="hr-HR" dirty="0" err="1" smtClean="0"/>
              <a:t>konjunktivi</a:t>
            </a:r>
            <a:r>
              <a:rPr lang="hr-HR" dirty="0" smtClean="0"/>
              <a:t> prezenta u protazi i apodozi i </a:t>
            </a:r>
            <a:r>
              <a:rPr lang="hr-HR" dirty="0" err="1" smtClean="0"/>
              <a:t>konjunktivi</a:t>
            </a:r>
            <a:r>
              <a:rPr lang="hr-HR" dirty="0" smtClean="0"/>
              <a:t> perfekta (kad se želi istaknuti svršenost radnje)</a:t>
            </a:r>
          </a:p>
          <a:p>
            <a:r>
              <a:rPr lang="hr-HR" dirty="0" smtClean="0"/>
              <a:t>veznici si/nisi – kad/</a:t>
            </a:r>
            <a:r>
              <a:rPr lang="hr-HR" dirty="0" err="1" smtClean="0"/>
              <a:t>kad</a:t>
            </a:r>
            <a:r>
              <a:rPr lang="hr-HR" dirty="0" smtClean="0"/>
              <a:t> ne</a:t>
            </a:r>
          </a:p>
          <a:p>
            <a:r>
              <a:rPr lang="hr-HR" dirty="0" smtClean="0"/>
              <a:t>prijevod: kad+kondicional I+kondicional I</a:t>
            </a:r>
            <a:endParaRPr lang="hr-HR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slov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Pregled potencijalnih rečenica</a:t>
            </a:r>
            <a:endParaRPr lang="hr-HR" dirty="0"/>
          </a:p>
        </p:txBody>
      </p:sp>
      <p:graphicFrame>
        <p:nvGraphicFramePr>
          <p:cNvPr id="8" name="Rezervirano mjesto sadržaja 7"/>
          <p:cNvGraphicFramePr>
            <a:graphicFrameLocks noGrp="1"/>
          </p:cNvGraphicFramePr>
          <p:nvPr>
            <p:ph idx="1"/>
          </p:nvPr>
        </p:nvGraphicFramePr>
        <p:xfrm>
          <a:off x="1043608" y="1916832"/>
          <a:ext cx="6408714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301">
                <a:tc rowSpan="3">
                  <a:txBody>
                    <a:bodyPr/>
                    <a:lstStyle/>
                    <a:p>
                      <a:r>
                        <a:rPr lang="hr-HR" dirty="0" smtClean="0"/>
                        <a:t>latinski jezik</a:t>
                      </a:r>
                      <a:endParaRPr lang="hr-HR" dirty="0"/>
                    </a:p>
                  </a:txBody>
                  <a:tcPr marL="147213" marR="147213" vert="vert27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veznik</a:t>
                      </a:r>
                      <a:endParaRPr lang="hr-HR" dirty="0"/>
                    </a:p>
                  </a:txBody>
                  <a:tcPr marL="147213" marR="147213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protaza</a:t>
                      </a:r>
                      <a:endParaRPr lang="hr-HR" dirty="0"/>
                    </a:p>
                  </a:txBody>
                  <a:tcPr marL="147213" marR="147213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apodoza</a:t>
                      </a:r>
                      <a:endParaRPr lang="hr-HR" dirty="0"/>
                    </a:p>
                  </a:txBody>
                  <a:tcPr marL="147213" marR="147213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1">
                <a:tc vMerge="1">
                  <a:txBody>
                    <a:bodyPr/>
                    <a:lstStyle/>
                    <a:p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si/nisi</a:t>
                      </a:r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konj.prezenta</a:t>
                      </a:r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err="1" smtClean="0"/>
                        <a:t>konj.prezenta</a:t>
                      </a:r>
                      <a:endParaRPr lang="hr-HR" dirty="0" smtClean="0"/>
                    </a:p>
                  </a:txBody>
                  <a:tcPr marL="147213" marR="1472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301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dirty="0" smtClean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si/nisi</a:t>
                      </a:r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konj.perfekta</a:t>
                      </a:r>
                      <a:r>
                        <a:rPr lang="hr-HR" dirty="0" smtClean="0"/>
                        <a:t> (svršena radnja)</a:t>
                      </a:r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err="1" smtClean="0"/>
                        <a:t>konj.perfekta</a:t>
                      </a:r>
                      <a:r>
                        <a:rPr lang="hr-HR" dirty="0" smtClean="0"/>
                        <a:t> (svršena radnja)</a:t>
                      </a:r>
                    </a:p>
                  </a:txBody>
                  <a:tcPr marL="147213" marR="14721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0" name="Tablica 9"/>
          <p:cNvGraphicFramePr>
            <a:graphicFrameLocks noGrp="1"/>
          </p:cNvGraphicFramePr>
          <p:nvPr/>
        </p:nvGraphicFramePr>
        <p:xfrm>
          <a:off x="1043608" y="3452976"/>
          <a:ext cx="6408714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0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40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301">
                <a:tc rowSpan="3">
                  <a:txBody>
                    <a:bodyPr/>
                    <a:lstStyle/>
                    <a:p>
                      <a:r>
                        <a:rPr lang="hr-HR" dirty="0" smtClean="0"/>
                        <a:t>hrvatski jezik</a:t>
                      </a:r>
                      <a:endParaRPr lang="hr-HR" dirty="0"/>
                    </a:p>
                  </a:txBody>
                  <a:tcPr marL="147213" marR="147213" vert="vert27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veznik</a:t>
                      </a:r>
                      <a:endParaRPr lang="hr-HR" dirty="0"/>
                    </a:p>
                  </a:txBody>
                  <a:tcPr marL="147213" marR="1472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protaza</a:t>
                      </a:r>
                      <a:endParaRPr lang="hr-HR" dirty="0"/>
                    </a:p>
                  </a:txBody>
                  <a:tcPr marL="147213" marR="1472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apodoza</a:t>
                      </a:r>
                      <a:endParaRPr lang="hr-HR" dirty="0"/>
                    </a:p>
                  </a:txBody>
                  <a:tcPr marL="147213" marR="147213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1">
                <a:tc vMerge="1">
                  <a:txBody>
                    <a:bodyPr/>
                    <a:lstStyle/>
                    <a:p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kad/</a:t>
                      </a:r>
                      <a:r>
                        <a:rPr lang="hr-HR" dirty="0" err="1" smtClean="0"/>
                        <a:t>kad</a:t>
                      </a:r>
                      <a:r>
                        <a:rPr lang="hr-HR" dirty="0" smtClean="0"/>
                        <a:t> ne</a:t>
                      </a:r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kondicional</a:t>
                      </a:r>
                      <a:r>
                        <a:rPr lang="hr-HR" baseline="0" dirty="0" smtClean="0"/>
                        <a:t> I</a:t>
                      </a:r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r>
                        <a:rPr lang="hr-HR" smtClean="0"/>
                        <a:t>kondicional</a:t>
                      </a:r>
                      <a:r>
                        <a:rPr lang="hr-HR" baseline="0" smtClean="0"/>
                        <a:t> I</a:t>
                      </a:r>
                      <a:endParaRPr lang="hr-HR" dirty="0"/>
                    </a:p>
                  </a:txBody>
                  <a:tcPr marL="147213" marR="14721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2352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r-HR" dirty="0" smtClean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kad/</a:t>
                      </a:r>
                      <a:r>
                        <a:rPr lang="hr-HR" dirty="0" err="1" smtClean="0"/>
                        <a:t>kad</a:t>
                      </a:r>
                      <a:r>
                        <a:rPr lang="hr-HR" dirty="0" smtClean="0"/>
                        <a:t> ne</a:t>
                      </a:r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kondicional</a:t>
                      </a:r>
                      <a:r>
                        <a:rPr lang="hr-HR" baseline="0" dirty="0" smtClean="0"/>
                        <a:t> I</a:t>
                      </a:r>
                      <a:endParaRPr lang="hr-HR" dirty="0" smtClean="0"/>
                    </a:p>
                    <a:p>
                      <a:r>
                        <a:rPr lang="hr-HR" dirty="0" smtClean="0"/>
                        <a:t>(svršena radnja)</a:t>
                      </a:r>
                      <a:endParaRPr lang="hr-HR" dirty="0"/>
                    </a:p>
                  </a:txBody>
                  <a:tcPr marL="147213" marR="147213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kondicional</a:t>
                      </a:r>
                      <a:r>
                        <a:rPr lang="hr-HR" baseline="0" dirty="0" smtClean="0"/>
                        <a:t> 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(svršena radnja)</a:t>
                      </a:r>
                    </a:p>
                    <a:p>
                      <a:endParaRPr lang="hr-HR" dirty="0"/>
                    </a:p>
                  </a:txBody>
                  <a:tcPr marL="147213" marR="14721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Irealne pogodbene rečenice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 njima se koriste </a:t>
            </a:r>
            <a:r>
              <a:rPr lang="hr-HR" dirty="0" err="1" smtClean="0"/>
              <a:t>konjunktivi</a:t>
            </a:r>
            <a:r>
              <a:rPr lang="hr-HR" dirty="0" smtClean="0"/>
              <a:t> imperfekta u protazi i apodozi  za sadašnjost i</a:t>
            </a:r>
          </a:p>
          <a:p>
            <a:r>
              <a:rPr lang="hr-HR" dirty="0" err="1" smtClean="0"/>
              <a:t>konjunktivi</a:t>
            </a:r>
            <a:r>
              <a:rPr lang="hr-HR" dirty="0" smtClean="0"/>
              <a:t> pluskvamperfekta u protazi i apodozi za prošlost</a:t>
            </a:r>
          </a:p>
          <a:p>
            <a:r>
              <a:rPr lang="hr-HR" dirty="0" smtClean="0"/>
              <a:t>veznici si/nisi – da/</a:t>
            </a:r>
            <a:r>
              <a:rPr lang="hr-HR" dirty="0" err="1" smtClean="0"/>
              <a:t>da</a:t>
            </a:r>
            <a:r>
              <a:rPr lang="hr-HR" dirty="0" smtClean="0"/>
              <a:t> ne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Prijevod irealnih pogodbenih rečenica</a:t>
            </a:r>
            <a:endParaRPr lang="hr-HR" dirty="0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</p:nvPr>
        </p:nvGraphicFramePr>
        <p:xfrm>
          <a:off x="1115616" y="1844824"/>
          <a:ext cx="7272808" cy="137195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42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0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2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317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ireal</a:t>
                      </a:r>
                      <a:r>
                        <a:rPr lang="hr-HR" dirty="0" smtClean="0"/>
                        <a:t> za sadašnjost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veznik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protaza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apodoza</a:t>
                      </a:r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317">
                <a:tc>
                  <a:txBody>
                    <a:bodyPr/>
                    <a:lstStyle/>
                    <a:p>
                      <a:r>
                        <a:rPr lang="hr-HR" dirty="0" smtClean="0"/>
                        <a:t>latinski jezik</a:t>
                      </a:r>
                      <a:endParaRPr lang="hr-HR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si/nisi</a:t>
                      </a:r>
                      <a:endParaRPr lang="hr-HR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konj.imperfekta</a:t>
                      </a:r>
                      <a:endParaRPr lang="hr-HR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err="1" smtClean="0"/>
                        <a:t>konj.imperfekta</a:t>
                      </a:r>
                      <a:endParaRPr lang="hr-HR" dirty="0" smtClean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317">
                <a:tc>
                  <a:txBody>
                    <a:bodyPr/>
                    <a:lstStyle/>
                    <a:p>
                      <a:r>
                        <a:rPr lang="hr-HR" dirty="0" smtClean="0"/>
                        <a:t>hrvatski jezik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da/</a:t>
                      </a:r>
                      <a:r>
                        <a:rPr lang="hr-HR" dirty="0" err="1" smtClean="0"/>
                        <a:t>da</a:t>
                      </a:r>
                      <a:r>
                        <a:rPr lang="hr-HR" dirty="0" smtClean="0"/>
                        <a:t> ne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prezent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kondicional</a:t>
                      </a:r>
                      <a:r>
                        <a:rPr lang="hr-HR" baseline="0" dirty="0" smtClean="0"/>
                        <a:t> I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ica 4"/>
          <p:cNvGraphicFramePr>
            <a:graphicFrameLocks noGrp="1"/>
          </p:cNvGraphicFramePr>
          <p:nvPr/>
        </p:nvGraphicFramePr>
        <p:xfrm>
          <a:off x="1115616" y="3789040"/>
          <a:ext cx="7344816" cy="14725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63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8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5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0853"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ireal</a:t>
                      </a:r>
                      <a:r>
                        <a:rPr lang="hr-HR" dirty="0" smtClean="0"/>
                        <a:t> za prošlost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veznik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protaza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apodoza</a:t>
                      </a:r>
                      <a:endParaRPr lang="hr-H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853">
                <a:tc>
                  <a:txBody>
                    <a:bodyPr/>
                    <a:lstStyle/>
                    <a:p>
                      <a:r>
                        <a:rPr lang="hr-HR" dirty="0" smtClean="0"/>
                        <a:t>latinski jezik</a:t>
                      </a:r>
                      <a:endParaRPr lang="hr-HR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si/nisi</a:t>
                      </a:r>
                      <a:endParaRPr lang="hr-HR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err="1" smtClean="0"/>
                        <a:t>konj.pluperfekta</a:t>
                      </a:r>
                      <a:endParaRPr lang="hr-HR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err="1" smtClean="0"/>
                        <a:t>konj.pluperfekta</a:t>
                      </a:r>
                      <a:endParaRPr lang="hr-HR" dirty="0" smtClean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853">
                <a:tc>
                  <a:txBody>
                    <a:bodyPr/>
                    <a:lstStyle/>
                    <a:p>
                      <a:r>
                        <a:rPr lang="hr-HR" dirty="0" smtClean="0"/>
                        <a:t>hrvatski jezik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da/</a:t>
                      </a:r>
                      <a:r>
                        <a:rPr lang="hr-HR" dirty="0" err="1" smtClean="0"/>
                        <a:t>da</a:t>
                      </a:r>
                      <a:r>
                        <a:rPr lang="hr-HR" dirty="0" smtClean="0"/>
                        <a:t> ne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perfekt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kondicional</a:t>
                      </a:r>
                      <a:r>
                        <a:rPr lang="hr-HR" baseline="0" dirty="0" smtClean="0"/>
                        <a:t> II</a:t>
                      </a:r>
                      <a:endParaRPr lang="hr-HR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Vježbe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1.Si vis </a:t>
            </a:r>
            <a:r>
              <a:rPr lang="hr-HR" dirty="0" err="1" smtClean="0"/>
              <a:t>esse</a:t>
            </a:r>
            <a:r>
              <a:rPr lang="hr-HR" dirty="0" smtClean="0"/>
              <a:t> </a:t>
            </a:r>
            <a:r>
              <a:rPr lang="hr-HR" dirty="0" err="1" smtClean="0"/>
              <a:t>sanus</a:t>
            </a:r>
            <a:r>
              <a:rPr lang="hr-HR" dirty="0" smtClean="0"/>
              <a:t>, </a:t>
            </a:r>
            <a:r>
              <a:rPr lang="hr-HR" dirty="0" err="1" smtClean="0"/>
              <a:t>ablue</a:t>
            </a:r>
            <a:r>
              <a:rPr lang="hr-HR" dirty="0" smtClean="0"/>
              <a:t> </a:t>
            </a:r>
            <a:r>
              <a:rPr lang="hr-HR" dirty="0" err="1" smtClean="0"/>
              <a:t>saepe</a:t>
            </a:r>
            <a:r>
              <a:rPr lang="hr-HR" dirty="0" smtClean="0"/>
              <a:t> </a:t>
            </a:r>
            <a:r>
              <a:rPr lang="hr-HR" dirty="0" err="1" smtClean="0"/>
              <a:t>manus</a:t>
            </a:r>
            <a:r>
              <a:rPr lang="hr-HR" dirty="0" smtClean="0"/>
              <a:t>.</a:t>
            </a:r>
          </a:p>
          <a:p>
            <a:r>
              <a:rPr lang="hr-HR" dirty="0" smtClean="0"/>
              <a:t>2.Si </a:t>
            </a:r>
            <a:r>
              <a:rPr lang="hr-HR" dirty="0" err="1" smtClean="0"/>
              <a:t>laboraveris</a:t>
            </a:r>
            <a:r>
              <a:rPr lang="hr-HR" dirty="0" smtClean="0"/>
              <a:t>, </a:t>
            </a:r>
            <a:r>
              <a:rPr lang="hr-HR" dirty="0" err="1" smtClean="0"/>
              <a:t>habebis</a:t>
            </a:r>
            <a:r>
              <a:rPr lang="hr-HR" dirty="0" smtClean="0"/>
              <a:t>.</a:t>
            </a:r>
          </a:p>
          <a:p>
            <a:r>
              <a:rPr lang="hr-HR" dirty="0" smtClean="0"/>
              <a:t>3.Si </a:t>
            </a:r>
            <a:r>
              <a:rPr lang="hr-HR" dirty="0" err="1" smtClean="0"/>
              <a:t>dicamus</a:t>
            </a:r>
            <a:r>
              <a:rPr lang="hr-HR" dirty="0" smtClean="0"/>
              <a:t> </a:t>
            </a:r>
            <a:r>
              <a:rPr lang="hr-HR" dirty="0" err="1" smtClean="0"/>
              <a:t>mundum</a:t>
            </a:r>
            <a:r>
              <a:rPr lang="hr-HR" dirty="0" smtClean="0"/>
              <a:t> </a:t>
            </a:r>
            <a:r>
              <a:rPr lang="hr-HR" dirty="0" err="1" smtClean="0"/>
              <a:t>creatum</a:t>
            </a:r>
            <a:r>
              <a:rPr lang="hr-HR" dirty="0" smtClean="0"/>
              <a:t> </a:t>
            </a:r>
            <a:r>
              <a:rPr lang="hr-HR" dirty="0" err="1" smtClean="0"/>
              <a:t>esse</a:t>
            </a:r>
            <a:r>
              <a:rPr lang="hr-HR" dirty="0" smtClean="0"/>
              <a:t>, </a:t>
            </a:r>
            <a:r>
              <a:rPr lang="hr-HR" dirty="0" err="1" smtClean="0"/>
              <a:t>erremus</a:t>
            </a:r>
            <a:r>
              <a:rPr lang="hr-HR" dirty="0" smtClean="0"/>
              <a:t>.</a:t>
            </a:r>
          </a:p>
          <a:p>
            <a:r>
              <a:rPr lang="hr-HR" dirty="0" smtClean="0"/>
              <a:t>4.Tempus me </a:t>
            </a:r>
            <a:r>
              <a:rPr lang="hr-HR" dirty="0" err="1" smtClean="0"/>
              <a:t>deficiat</a:t>
            </a:r>
            <a:r>
              <a:rPr lang="hr-HR" dirty="0" smtClean="0"/>
              <a:t>, si </a:t>
            </a:r>
            <a:r>
              <a:rPr lang="hr-HR" dirty="0" err="1" smtClean="0"/>
              <a:t>Hannibalis</a:t>
            </a:r>
            <a:r>
              <a:rPr lang="hr-HR" dirty="0" smtClean="0"/>
              <a:t> </a:t>
            </a:r>
            <a:r>
              <a:rPr lang="hr-HR" dirty="0" err="1" smtClean="0"/>
              <a:t>proelia</a:t>
            </a:r>
            <a:r>
              <a:rPr lang="hr-HR" dirty="0" smtClean="0"/>
              <a:t> </a:t>
            </a:r>
            <a:r>
              <a:rPr lang="hr-HR" dirty="0" err="1" smtClean="0"/>
              <a:t>describere</a:t>
            </a:r>
            <a:r>
              <a:rPr lang="hr-HR" dirty="0" smtClean="0"/>
              <a:t> velim.</a:t>
            </a:r>
            <a:endParaRPr lang="hr-HR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arbara i Franz\Desktop\disceresivultisprodestsapientiamult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980728"/>
            <a:ext cx="5616624" cy="424847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duševljenj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280</Words>
  <Application>Microsoft Office PowerPoint</Application>
  <PresentationFormat>Prikaz na zaslonu (4:3)</PresentationFormat>
  <Paragraphs>78</Paragraphs>
  <Slides>10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Office tema</vt:lpstr>
      <vt:lpstr>Pogodbene (kondicionalne) rečenice</vt:lpstr>
      <vt:lpstr>Teoretski dio</vt:lpstr>
      <vt:lpstr>Podjela pogodbenih rečenica</vt:lpstr>
      <vt:lpstr>Realne pogodbene rečenice</vt:lpstr>
      <vt:lpstr>Potencijalne pogodbene rečenice</vt:lpstr>
      <vt:lpstr>Pregled potencijalnih rečenica</vt:lpstr>
      <vt:lpstr>Irealne pogodbene rečenice</vt:lpstr>
      <vt:lpstr>Prijevod irealnih pogodbenih rečenica</vt:lpstr>
      <vt:lpstr>Vježbe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Informatika</dc:title>
  <dc:creator>Barbara i Franz</dc:creator>
  <cp:lastModifiedBy>Barbara</cp:lastModifiedBy>
  <cp:revision>26</cp:revision>
  <dcterms:created xsi:type="dcterms:W3CDTF">2012-08-30T21:11:04Z</dcterms:created>
  <dcterms:modified xsi:type="dcterms:W3CDTF">2018-05-06T10:13:31Z</dcterms:modified>
</cp:coreProperties>
</file>